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6FFE481-6E6E-4C26-8E82-F0EFA809C575}" type="datetimeFigureOut">
              <a:rPr lang="nl-NL" smtClean="0"/>
              <a:t>4-4-2018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B569454-CF3C-4772-AABB-85EDA7DD15B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iekenhuis.nl/videos/wat-is-ballondilatatie/item2181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beeldbank/clip/20021104_bloedsomloopmens0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8I4V7bi59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3212976"/>
            <a:ext cx="8686800" cy="1470025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Veelvoorkomende hart- en vaataandoeningen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nl-NL" dirty="0"/>
          </a:p>
          <a:p>
            <a:r>
              <a:rPr lang="nl-NL" dirty="0"/>
              <a:t>VZ15S</a:t>
            </a:r>
          </a:p>
          <a:p>
            <a:r>
              <a:rPr lang="nl-NL" dirty="0"/>
              <a:t>AFP Periode 3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97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onderzoek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/>
              <a:t>Soms inspannings ECG om afwijking op te sporen</a:t>
            </a:r>
          </a:p>
        </p:txBody>
      </p:sp>
    </p:spTree>
    <p:extLst>
      <p:ext uri="{BB962C8B-B14F-4D97-AF65-F5344CB8AC3E}">
        <p14:creationId xmlns:p14="http://schemas.microsoft.com/office/powerpoint/2010/main" val="287452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hartinfarct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/>
          </a:p>
          <a:p>
            <a:pPr eaLnBrk="1" hangingPunct="1"/>
            <a:r>
              <a:rPr lang="nl-NL" dirty="0"/>
              <a:t>Volledige afsluiting kransslagaders </a:t>
            </a:r>
          </a:p>
          <a:p>
            <a:pPr eaLnBrk="1" hangingPunct="1"/>
            <a:r>
              <a:rPr lang="nl-NL" dirty="0"/>
              <a:t>Komt het meest voor in linker hartkamer</a:t>
            </a:r>
          </a:p>
        </p:txBody>
      </p:sp>
    </p:spTree>
    <p:extLst>
      <p:ext uri="{BB962C8B-B14F-4D97-AF65-F5344CB8AC3E}">
        <p14:creationId xmlns:p14="http://schemas.microsoft.com/office/powerpoint/2010/main" val="159117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0204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sz="2000" dirty="0"/>
              <a:t>A linker kransslagader afgesloten door bloedstolsel die door een plaque al vernauwd was, spiercellen geen zuurstof, sterven af.</a:t>
            </a:r>
            <a:br>
              <a:rPr lang="nl-NL" sz="2000" dirty="0"/>
            </a:br>
            <a:r>
              <a:rPr lang="nl-NL" sz="2000" dirty="0"/>
              <a:t>B rechter kransslagader vernauwd door plaque. Spiercellen krijgen te weinig zuurstof </a:t>
            </a:r>
            <a:r>
              <a:rPr lang="nl-NL" sz="2000" dirty="0">
                <a:sym typeface="Wingdings" pitchFamily="2" charset="2"/>
              </a:rPr>
              <a:t> pijn op de borst.</a:t>
            </a:r>
            <a:endParaRPr lang="nl-NL" sz="2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600200"/>
            <a:ext cx="5905500" cy="37734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nl-NL"/>
          </a:p>
        </p:txBody>
      </p:sp>
      <p:pic>
        <p:nvPicPr>
          <p:cNvPr id="10244" name="Picture 5" descr="Hartinfarct en angina pecto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27762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597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verschijnselen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/>
          </a:p>
          <a:p>
            <a:pPr eaLnBrk="1" hangingPunct="1"/>
            <a:r>
              <a:rPr lang="nl-NL" dirty="0"/>
              <a:t>Plotse heftige pijn achter borstbeen of tussen schouderbladen</a:t>
            </a:r>
          </a:p>
          <a:p>
            <a:pPr eaLnBrk="1" hangingPunct="1"/>
            <a:r>
              <a:rPr lang="nl-NL" dirty="0"/>
              <a:t>Ontstaat tijdens inspanning/ in rust/ enkele uren na inspanning</a:t>
            </a:r>
          </a:p>
          <a:p>
            <a:pPr eaLnBrk="1" hangingPunct="1"/>
            <a:r>
              <a:rPr lang="nl-NL" dirty="0"/>
              <a:t>Aanval duurt langer dan enkele minuten</a:t>
            </a:r>
          </a:p>
          <a:p>
            <a:pPr eaLnBrk="1" hangingPunct="1"/>
            <a:r>
              <a:rPr lang="nl-NL" dirty="0"/>
              <a:t>Uitstraling als bij angina pectoris</a:t>
            </a:r>
          </a:p>
          <a:p>
            <a:pPr eaLnBrk="1" hangingPunct="1"/>
            <a:r>
              <a:rPr lang="nl-NL" dirty="0"/>
              <a:t>Pijn reageert niet op rust of </a:t>
            </a:r>
            <a:r>
              <a:rPr lang="nl-NL" dirty="0" err="1"/>
              <a:t>nitrobaat</a:t>
            </a:r>
            <a:endParaRPr lang="nl-NL" dirty="0"/>
          </a:p>
          <a:p>
            <a:pPr eaLnBrk="1" hangingPunct="1">
              <a:buFontTx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1564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Bijkomende verschijnselen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800" dirty="0"/>
              <a:t>Duiden op ernstige verstoring bloedsomloop: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Doodsangst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Zweten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Bleek zien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Asgrauwe kleur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Shockverschijnselen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Misselijkheid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Braken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Kortademigheid</a:t>
            </a:r>
          </a:p>
        </p:txBody>
      </p:sp>
    </p:spTree>
    <p:extLst>
      <p:ext uri="{BB962C8B-B14F-4D97-AF65-F5344CB8AC3E}">
        <p14:creationId xmlns:p14="http://schemas.microsoft.com/office/powerpoint/2010/main" val="1835015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Soms klachten vóór het infarct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/>
          </a:p>
          <a:p>
            <a:pPr eaLnBrk="1" hangingPunct="1"/>
            <a:r>
              <a:rPr lang="nl-NL" dirty="0"/>
              <a:t>Lang aanhoudende angina pectoris</a:t>
            </a:r>
          </a:p>
          <a:p>
            <a:pPr eaLnBrk="1" hangingPunct="1"/>
            <a:r>
              <a:rPr lang="nl-NL" dirty="0"/>
              <a:t>Benauwd gevoel in borst</a:t>
            </a:r>
          </a:p>
          <a:p>
            <a:pPr eaLnBrk="1" hangingPunct="1"/>
            <a:r>
              <a:rPr lang="nl-NL" dirty="0"/>
              <a:t>Niet goed kunnen doorademen</a:t>
            </a:r>
          </a:p>
          <a:p>
            <a:pPr eaLnBrk="1" hangingPunct="1"/>
            <a:r>
              <a:rPr lang="nl-NL" dirty="0"/>
              <a:t>Hartkloppingen</a:t>
            </a:r>
          </a:p>
        </p:txBody>
      </p:sp>
    </p:spTree>
    <p:extLst>
      <p:ext uri="{BB962C8B-B14F-4D97-AF65-F5344CB8AC3E}">
        <p14:creationId xmlns:p14="http://schemas.microsoft.com/office/powerpoint/2010/main" val="3282854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oorzaken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/>
              <a:t>Afsluiting coronaire arteriën door trombose t.g.v. atherosclerose</a:t>
            </a:r>
          </a:p>
          <a:p>
            <a:pPr eaLnBrk="1" hangingPunct="1"/>
            <a:endParaRPr lang="nl-NL"/>
          </a:p>
          <a:p>
            <a:pPr eaLnBrk="1" hangingPunct="1"/>
            <a:r>
              <a:rPr lang="nl-NL"/>
              <a:t>Risico groter bij hoge bloeddruk/ roken/ slechte toestand slagaders/ onverwachte daling bloeddruk bij shock/ medicijnen</a:t>
            </a:r>
          </a:p>
        </p:txBody>
      </p:sp>
    </p:spTree>
    <p:extLst>
      <p:ext uri="{BB962C8B-B14F-4D97-AF65-F5344CB8AC3E}">
        <p14:creationId xmlns:p14="http://schemas.microsoft.com/office/powerpoint/2010/main" val="4233041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Onderzoek hartinfarct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/>
              <a:t>ECG</a:t>
            </a:r>
          </a:p>
          <a:p>
            <a:pPr eaLnBrk="1" hangingPunct="1"/>
            <a:r>
              <a:rPr lang="nl-NL"/>
              <a:t>Bloedonderzoek (enzymen van afgestorven hartspiercellen)</a:t>
            </a:r>
          </a:p>
        </p:txBody>
      </p:sp>
    </p:spTree>
    <p:extLst>
      <p:ext uri="{BB962C8B-B14F-4D97-AF65-F5344CB8AC3E}">
        <p14:creationId xmlns:p14="http://schemas.microsoft.com/office/powerpoint/2010/main" val="747991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behandeling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sz="2800" dirty="0"/>
              <a:t>Medicijnen die bloedvaten en hartspier verwijden bv. </a:t>
            </a:r>
            <a:r>
              <a:rPr lang="nl-NL" sz="2800" dirty="0" err="1"/>
              <a:t>nitrobaat</a:t>
            </a:r>
            <a:r>
              <a:rPr lang="nl-NL" sz="2800" dirty="0"/>
              <a:t>, </a:t>
            </a:r>
            <a:r>
              <a:rPr lang="nl-NL" sz="2800" dirty="0" err="1"/>
              <a:t>nitrostat</a:t>
            </a:r>
            <a:r>
              <a:rPr lang="nl-NL" sz="2800" dirty="0"/>
              <a:t>, </a:t>
            </a:r>
            <a:r>
              <a:rPr lang="nl-NL" sz="2800" dirty="0" err="1"/>
              <a:t>nitrolingual</a:t>
            </a:r>
            <a:r>
              <a:rPr lang="nl-NL" sz="2800" dirty="0"/>
              <a:t>-spray 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Hartkatheterisatie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Dotteren </a:t>
            </a:r>
            <a:r>
              <a:rPr lang="nl-NL" sz="2800" dirty="0">
                <a:hlinkClick r:id="rId2"/>
              </a:rPr>
              <a:t>http://www.ziekenhuis.nl/videos/wat-is-ballondilatatie/item21814</a:t>
            </a:r>
            <a:endParaRPr lang="nl-NL" sz="2800" dirty="0"/>
          </a:p>
          <a:p>
            <a:pPr eaLnBrk="1" hangingPunct="1">
              <a:lnSpc>
                <a:spcPct val="90000"/>
              </a:lnSpc>
            </a:pPr>
            <a:r>
              <a:rPr lang="nl-NL" sz="2800" dirty="0"/>
              <a:t>Bypass operatie</a:t>
            </a:r>
          </a:p>
          <a:p>
            <a:pPr eaLnBrk="1" hangingPunct="1">
              <a:lnSpc>
                <a:spcPct val="90000"/>
              </a:lnSpc>
            </a:pPr>
            <a:endParaRPr lang="nl-NL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2800" dirty="0"/>
              <a:t>	Middelen op basis van nitroglycerine kunnen bijwerkingen geven als duizeligheid, hoofdpijn, warm gevoel met rood gelaat</a:t>
            </a:r>
          </a:p>
        </p:txBody>
      </p:sp>
    </p:spTree>
    <p:extLst>
      <p:ext uri="{BB962C8B-B14F-4D97-AF65-F5344CB8AC3E}">
        <p14:creationId xmlns:p14="http://schemas.microsoft.com/office/powerpoint/2010/main" val="212943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 hart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http://www.schooltv.nl/beeldbank/clip/20021104_bloedsomloopmens06</a:t>
            </a:r>
            <a:r>
              <a:rPr lang="nl-NL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91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Anatomie bloedsomloop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04618"/>
            <a:ext cx="4104456" cy="5303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18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Veel voorkomende hart- en vaataandoeningen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Arteriosclerose</a:t>
            </a:r>
          </a:p>
          <a:p>
            <a:r>
              <a:rPr lang="nl-NL" dirty="0"/>
              <a:t>Angina pectoris</a:t>
            </a:r>
          </a:p>
          <a:p>
            <a:r>
              <a:rPr lang="nl-NL" dirty="0"/>
              <a:t>Hartinfarct</a:t>
            </a:r>
          </a:p>
          <a:p>
            <a:r>
              <a:rPr lang="nl-NL" dirty="0"/>
              <a:t>Hartfalen</a:t>
            </a:r>
          </a:p>
          <a:p>
            <a:r>
              <a:rPr lang="nl-NL" dirty="0"/>
              <a:t>Hartritmestoornissen</a:t>
            </a:r>
          </a:p>
          <a:p>
            <a:r>
              <a:rPr lang="nl-NL" dirty="0"/>
              <a:t>Ontstekingen</a:t>
            </a:r>
          </a:p>
          <a:p>
            <a:r>
              <a:rPr lang="nl-NL" dirty="0"/>
              <a:t>Spataders</a:t>
            </a:r>
          </a:p>
          <a:p>
            <a:r>
              <a:rPr lang="nl-NL" dirty="0"/>
              <a:t>Aneurysma</a:t>
            </a:r>
          </a:p>
          <a:p>
            <a:r>
              <a:rPr lang="nl-NL" dirty="0"/>
              <a:t>Trombose en embolie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86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/>
              <a:t>Angina pectoris en hartinfarct</a:t>
            </a:r>
          </a:p>
        </p:txBody>
      </p:sp>
      <p:pic>
        <p:nvPicPr>
          <p:cNvPr id="2051" name="Picture 5" descr="ANd9GcT_b1aPU4ZkAeLm3qzJY_SUp8Tam50uAlmIQj4fYhqTUE4GWI0&amp;t=1&amp;usg=__G6TBkRLdE_dktbnWEuFL3ZgjFLo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941" y="620688"/>
            <a:ext cx="4175944" cy="24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779838" y="6237288"/>
            <a:ext cx="120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>
                <a:solidFill>
                  <a:srgbClr val="000000"/>
                </a:solidFill>
                <a:hlinkClick r:id="rId3" tooltip="hartinfarct"/>
              </a:rPr>
              <a:t>hartinfarct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56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dirty="0"/>
              <a:t>Angina pectoris</a:t>
            </a:r>
            <a:br>
              <a:rPr lang="nl-NL" dirty="0"/>
            </a:br>
            <a:endParaRPr lang="nl-NL" sz="1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/>
          </a:p>
          <a:p>
            <a:pPr eaLnBrk="1" hangingPunct="1"/>
            <a:r>
              <a:rPr lang="nl-NL" dirty="0"/>
              <a:t>Vernauwing in 1 of meer kransslagaders </a:t>
            </a:r>
            <a:r>
              <a:rPr lang="nl-NL" dirty="0">
                <a:sym typeface="Wingdings" pitchFamily="2" charset="2"/>
              </a:rPr>
              <a:t> bij grote belasting hartspier zuurstof tekort tijdens inspanning</a:t>
            </a:r>
          </a:p>
          <a:p>
            <a:pPr eaLnBrk="1" hangingPunct="1"/>
            <a:endParaRPr lang="nl-NL" dirty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nl-NL" dirty="0"/>
              <a:t>Ook bij kou, harde wind, nervositeit, veel roken, hoge bloeddruk, erge opwinding</a:t>
            </a:r>
          </a:p>
          <a:p>
            <a:pPr eaLnBrk="1" hangingPunct="1">
              <a:buFontTx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366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khk_a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1556792"/>
            <a:ext cx="5400675" cy="506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0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ANd9GcTCnirRGxQddLXjucildsj_i6e7lj4KE5OuQ5iXMzBubR7JUOA&amp;t=1&amp;usg=__R3UVMfc4JvgjSSwbeKc-OUu0BMQ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819" y="620688"/>
            <a:ext cx="4244975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29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/>
              <a:t>verschijnselen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/>
              <a:t>Beklemmende pijn midden achter borstbeen, met uitstraling naar hals, kaken, binnenzijde linkerarm en soms tussen de schouderbladen</a:t>
            </a:r>
          </a:p>
          <a:p>
            <a:pPr eaLnBrk="1" hangingPunct="1"/>
            <a:r>
              <a:rPr lang="nl-NL"/>
              <a:t>Aanval duurt vaak slechts enkele minuten</a:t>
            </a:r>
          </a:p>
          <a:p>
            <a:pPr eaLnBrk="1" hangingPunct="1"/>
            <a:r>
              <a:rPr lang="nl-NL"/>
              <a:t>Pijn met angstig gevoel, evt. hartkloppingen en kortademigheid</a:t>
            </a:r>
          </a:p>
          <a:p>
            <a:pPr eaLnBrk="1" hangingPunct="1"/>
            <a:r>
              <a:rPr lang="nl-NL"/>
              <a:t>Aanval verdwijnt door rust</a:t>
            </a:r>
          </a:p>
        </p:txBody>
      </p:sp>
    </p:spTree>
    <p:extLst>
      <p:ext uri="{BB962C8B-B14F-4D97-AF65-F5344CB8AC3E}">
        <p14:creationId xmlns:p14="http://schemas.microsoft.com/office/powerpoint/2010/main" val="3944204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189</TotalTime>
  <Words>308</Words>
  <Application>Microsoft Office PowerPoint</Application>
  <PresentationFormat>Diavoorstelling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Bodoni MT Condensed</vt:lpstr>
      <vt:lpstr>Courier New</vt:lpstr>
      <vt:lpstr>Franklin Gothic Book</vt:lpstr>
      <vt:lpstr>Wingdings</vt:lpstr>
      <vt:lpstr>Decatur</vt:lpstr>
      <vt:lpstr> Veelvoorkomende hart- en vaataandoeningen</vt:lpstr>
      <vt:lpstr>Filmpje hart</vt:lpstr>
      <vt:lpstr>Anatomie bloedsomloop</vt:lpstr>
      <vt:lpstr>Veel voorkomende hart- en vaataandoeningen</vt:lpstr>
      <vt:lpstr>Angina pectoris en hartinfarct</vt:lpstr>
      <vt:lpstr>Angina pectoris </vt:lpstr>
      <vt:lpstr>PowerPoint-presentatie</vt:lpstr>
      <vt:lpstr>PowerPoint-presentatie</vt:lpstr>
      <vt:lpstr>verschijnselen</vt:lpstr>
      <vt:lpstr>onderzoek</vt:lpstr>
      <vt:lpstr>hartinfarct</vt:lpstr>
      <vt:lpstr>A linker kransslagader afgesloten door bloedstolsel die door een plaque al vernauwd was, spiercellen geen zuurstof, sterven af. B rechter kransslagader vernauwd door plaque. Spiercellen krijgen te weinig zuurstof  pijn op de borst.</vt:lpstr>
      <vt:lpstr>verschijnselen</vt:lpstr>
      <vt:lpstr>Bijkomende verschijnselen</vt:lpstr>
      <vt:lpstr>Soms klachten vóór het infarct</vt:lpstr>
      <vt:lpstr>oorzaken</vt:lpstr>
      <vt:lpstr>Onderzoek hartinfarct</vt:lpstr>
      <vt:lpstr>behandeling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 Onderzoek en oorzaken hart- en bloedvaten</dc:title>
  <dc:creator>Hinte,M.L. van</dc:creator>
  <cp:lastModifiedBy>Sandra Kreuning</cp:lastModifiedBy>
  <cp:revision>7</cp:revision>
  <dcterms:created xsi:type="dcterms:W3CDTF">2015-03-24T14:09:07Z</dcterms:created>
  <dcterms:modified xsi:type="dcterms:W3CDTF">2018-04-04T07:30:11Z</dcterms:modified>
</cp:coreProperties>
</file>